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69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0" r:id="rId12"/>
    <p:sldId id="271" r:id="rId13"/>
    <p:sldId id="272" r:id="rId14"/>
    <p:sldId id="2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52"/>
    <p:restoredTop sz="96405"/>
  </p:normalViewPr>
  <p:slideViewPr>
    <p:cSldViewPr snapToGrid="0">
      <p:cViewPr varScale="1">
        <p:scale>
          <a:sx n="80" d="100"/>
          <a:sy n="80" d="100"/>
        </p:scale>
        <p:origin x="677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7E748-DEFF-136D-EA98-CFEFEE543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861" y="1306286"/>
            <a:ext cx="11430000" cy="3172408"/>
          </a:xfrm>
        </p:spPr>
        <p:txBody>
          <a:bodyPr>
            <a:noAutofit/>
          </a:bodyPr>
          <a:lstStyle/>
          <a:p>
            <a:br>
              <a:rPr lang="en-US" sz="80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r>
              <a:rPr lang="en-US" sz="80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10 Core Steps</a:t>
            </a:r>
            <a:br>
              <a:rPr lang="en-US" sz="8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sz="8000" dirty="0"/>
          </a:p>
        </p:txBody>
      </p:sp>
      <p:pic>
        <p:nvPicPr>
          <p:cNvPr id="5" name="Picture 2" descr="D:\Download\WINNING TEAM LOGO new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20872" y="5606472"/>
            <a:ext cx="2552363" cy="500063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4133" y="378691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26124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B37A4-86F7-2D38-D49B-883E77B0E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B06BB-D097-1274-2FF6-0D87A59A4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979715"/>
          </a:xfrm>
        </p:spPr>
        <p:txBody>
          <a:bodyPr>
            <a:normAutofit fontScale="90000"/>
          </a:bodyPr>
          <a:lstStyle/>
          <a:p>
            <a:r>
              <a:rPr lang="en-US" sz="56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10 Core Steps</a:t>
            </a:r>
            <a:b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64D68-41B0-A3BD-ED3D-32FB6FC7F8D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400" y="2369977"/>
            <a:ext cx="10363826" cy="1343608"/>
          </a:xfrm>
        </p:spPr>
        <p:txBody>
          <a:bodyPr>
            <a:normAutofit fontScale="25000" lnSpcReduction="20000"/>
          </a:bodyPr>
          <a:lstStyle/>
          <a:p>
            <a:pPr marL="800100" lvl="1" indent="-342900" algn="ctr">
              <a:lnSpc>
                <a:spcPct val="125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sz="320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Define the Dream</a:t>
            </a:r>
            <a:r>
              <a:rPr lang="en-US" sz="32000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</a:t>
            </a:r>
            <a:endParaRPr lang="en-US" sz="320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 lvl="0" indent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				  </a:t>
            </a:r>
            <a:endParaRPr lang="en-US" sz="28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 descr="D:\Download\WINNING TEAM LOGO new2.png">
            <a:extLst>
              <a:ext uri="{FF2B5EF4-FFF2-40B4-BE49-F238E27FC236}">
                <a16:creationId xmlns:a16="http://schemas.microsoft.com/office/drawing/2014/main" id="{3E54D3B9-DEDD-4E7B-C36B-0FC686269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20872" y="5606472"/>
            <a:ext cx="2552363" cy="500063"/>
          </a:xfrm>
          <a:prstGeom prst="rect">
            <a:avLst/>
          </a:prstGeom>
          <a:noFill/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284C891F-DEAA-2548-FDA1-5E8892EB7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4133" y="378691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4241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7E748-DEFF-136D-EA98-CFEFEE543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742128"/>
          </a:xfrm>
        </p:spPr>
        <p:txBody>
          <a:bodyPr/>
          <a:lstStyle/>
          <a:p>
            <a:r>
              <a:rPr lang="en-US" sz="5000" b="1" dirty="0">
                <a:solidFill>
                  <a:srgbClr val="FF0000"/>
                </a:solidFill>
                <a:latin typeface="Kohinoor Devanagari" panose="02000000000000000000" pitchFamily="2" charset="77"/>
                <a:ea typeface="Times New Roman" panose="02020603050405020304" pitchFamily="18" charset="0"/>
              </a:rPr>
              <a:t>10 Core Steps</a:t>
            </a:r>
            <a:b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5D144-7A77-8ABA-2DBE-FB45533ED2C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8499" y="1819469"/>
            <a:ext cx="11196734" cy="2213525"/>
          </a:xfrm>
        </p:spPr>
        <p:txBody>
          <a:bodyPr>
            <a:normAutofit lnSpcReduction="10000"/>
          </a:bodyPr>
          <a:lstStyle/>
          <a:p>
            <a:pPr marL="342900" marR="0" lvl="0" indent="-34290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40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Define the Dream</a:t>
            </a:r>
            <a:r>
              <a:rPr lang="en-US" sz="40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     </a:t>
            </a:r>
            <a:endParaRPr lang="en-US" sz="40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80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Read Books </a:t>
            </a:r>
            <a:r>
              <a:rPr lang="en-US" sz="80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	  </a:t>
            </a:r>
            <a:endParaRPr lang="en-US" sz="80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 descr="D:\Download\WINNING TEAM LOGO new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20872" y="5606472"/>
            <a:ext cx="2552363" cy="500063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4133" y="378691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071058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7E748-DEFF-136D-EA98-CFEFEE543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000" b="1" dirty="0">
                <a:solidFill>
                  <a:srgbClr val="FF0000"/>
                </a:solidFill>
                <a:latin typeface="Kohinoor Devanagari" panose="02000000000000000000" pitchFamily="2" charset="77"/>
                <a:ea typeface="Times New Roman" panose="02020603050405020304" pitchFamily="18" charset="0"/>
              </a:rPr>
              <a:t>10 Core Steps</a:t>
            </a:r>
            <a:b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5D144-7A77-8ABA-2DBE-FB45533ED2C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502230"/>
            <a:ext cx="10363826" cy="4288970"/>
          </a:xfrm>
        </p:spPr>
        <p:txBody>
          <a:bodyPr>
            <a:normAutofit/>
          </a:bodyPr>
          <a:lstStyle/>
          <a:p>
            <a:pPr marL="342900" marR="0" lvl="0" indent="-34290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Define the Dream</a:t>
            </a:r>
            <a:r>
              <a:rPr lang="en-US" sz="28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     </a:t>
            </a:r>
            <a:endParaRPr lang="en-US" sz="28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7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Read Books </a:t>
            </a:r>
            <a:r>
              <a:rPr lang="en-US" sz="28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				  </a:t>
            </a:r>
            <a:endParaRPr lang="en-US" sz="28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80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Listen CEP</a:t>
            </a:r>
            <a:r>
              <a:rPr lang="en-US" sz="2800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</a:t>
            </a:r>
            <a:endParaRPr lang="en-US" sz="2800" dirty="0">
              <a:solidFill>
                <a:srgbClr val="FF0000"/>
              </a:solidFill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 descr="D:\Download\WINNING TEAM LOGO new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20872" y="5606472"/>
            <a:ext cx="2552363" cy="500063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4133" y="378691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2737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7E748-DEFF-136D-EA98-CFEFEE543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893043"/>
          </a:xfrm>
        </p:spPr>
        <p:txBody>
          <a:bodyPr>
            <a:normAutofit fontScale="90000"/>
          </a:bodyPr>
          <a:lstStyle/>
          <a:p>
            <a:r>
              <a:rPr lang="en-US" sz="56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10 Core Steps</a:t>
            </a:r>
            <a:b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5D144-7A77-8ABA-2DBE-FB45533ED2C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511560"/>
            <a:ext cx="10363826" cy="4279640"/>
          </a:xfrm>
        </p:spPr>
        <p:txBody>
          <a:bodyPr>
            <a:normAutofit/>
          </a:bodyPr>
          <a:lstStyle/>
          <a:p>
            <a:pPr marL="342900" marR="0" lvl="0" indent="-34290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Define the Dream</a:t>
            </a:r>
            <a:r>
              <a:rPr lang="en-US" sz="28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     </a:t>
            </a:r>
            <a:endParaRPr lang="en-US" sz="28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Read Books </a:t>
            </a:r>
            <a:r>
              <a:rPr lang="en-US" sz="28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				  </a:t>
            </a:r>
            <a:endParaRPr lang="en-US" sz="28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7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Listen CEP</a:t>
            </a:r>
            <a:r>
              <a:rPr lang="en-US" sz="37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                      </a:t>
            </a:r>
            <a:endParaRPr lang="en-US" sz="37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80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Attend Meetings</a:t>
            </a:r>
            <a:r>
              <a:rPr lang="en-US" sz="2800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             </a:t>
            </a:r>
            <a:endParaRPr lang="en-US" sz="2800" dirty="0">
              <a:solidFill>
                <a:srgbClr val="FF0000"/>
              </a:solidFill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 descr="D:\Download\WINNING TEAM LOGO new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20872" y="5606472"/>
            <a:ext cx="2552363" cy="500063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4133" y="378691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33632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7E748-DEFF-136D-EA98-CFEFEE543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902373"/>
          </a:xfrm>
        </p:spPr>
        <p:txBody>
          <a:bodyPr>
            <a:noAutofit/>
          </a:bodyPr>
          <a:lstStyle/>
          <a:p>
            <a:r>
              <a:rPr lang="en-US" sz="50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10 Core Steps</a:t>
            </a:r>
            <a:br>
              <a:rPr lang="en-US" sz="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sz="5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5D144-7A77-8ABA-2DBE-FB45533ED2C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399" y="1069703"/>
            <a:ext cx="10363826" cy="3922175"/>
          </a:xfrm>
        </p:spPr>
        <p:txBody>
          <a:bodyPr>
            <a:normAutofit fontScale="92500"/>
          </a:bodyPr>
          <a:lstStyle/>
          <a:p>
            <a:pPr marL="342900" marR="0" lvl="0" indent="-34290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Define the Dream</a:t>
            </a:r>
            <a:r>
              <a:rPr lang="en-US" sz="28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     </a:t>
            </a:r>
            <a:endParaRPr lang="en-US" sz="28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Read Books </a:t>
            </a:r>
            <a:r>
              <a:rPr lang="en-US" sz="28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				  </a:t>
            </a:r>
            <a:endParaRPr lang="en-US" sz="28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Listen CEP</a:t>
            </a:r>
            <a:r>
              <a:rPr lang="en-US" sz="28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                      </a:t>
            </a:r>
            <a:endParaRPr lang="en-US" sz="28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7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Attend Meetings</a:t>
            </a:r>
            <a:r>
              <a:rPr lang="en-US" sz="37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             </a:t>
            </a:r>
            <a:endParaRPr lang="en-US" sz="37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80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100 % Products use</a:t>
            </a:r>
            <a:r>
              <a:rPr lang="en-US" sz="2800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   </a:t>
            </a:r>
            <a:endParaRPr lang="en-US" sz="2800" dirty="0">
              <a:solidFill>
                <a:srgbClr val="FF0000"/>
              </a:solidFill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 descr="D:\Download\WINNING TEAM LOGO new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20872" y="5606472"/>
            <a:ext cx="2552363" cy="500063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4133" y="378691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79523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7E748-DEFF-136D-EA98-CFEFEE543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0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10 Core Steps</a:t>
            </a:r>
            <a:b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4" name="Picture 2" descr="D:\Download\WINNING TEAM LOGO new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20872" y="5606472"/>
            <a:ext cx="2552363" cy="500063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4133" y="378691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97F2783-96B4-7BCB-C785-CECB9109B074}"/>
              </a:ext>
            </a:extLst>
          </p:cNvPr>
          <p:cNvSpPr txBox="1">
            <a:spLocks/>
          </p:cNvSpPr>
          <p:nvPr/>
        </p:nvSpPr>
        <p:spPr>
          <a:xfrm>
            <a:off x="914399" y="1415369"/>
            <a:ext cx="10363826" cy="36231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25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sz="2800" b="1" dirty="0"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Define the Dream</a:t>
            </a:r>
            <a:r>
              <a:rPr lang="en-US" sz="2800" dirty="0"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     </a:t>
            </a:r>
            <a:endParaRPr lang="en-US" sz="2800" dirty="0"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indent="-342900">
              <a:lnSpc>
                <a:spcPct val="125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b="1" dirty="0"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Read Books </a:t>
            </a:r>
            <a:r>
              <a:rPr lang="en-US" sz="2800" dirty="0"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				  </a:t>
            </a:r>
            <a:endParaRPr lang="en-US" sz="2800" dirty="0"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indent="-342900">
              <a:lnSpc>
                <a:spcPct val="125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b="1" dirty="0"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Listen CEP</a:t>
            </a:r>
            <a:r>
              <a:rPr lang="en-US" sz="2800" dirty="0"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                      </a:t>
            </a:r>
            <a:endParaRPr lang="en-US" sz="2800" dirty="0"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indent="-342900">
              <a:lnSpc>
                <a:spcPct val="125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800" b="1" dirty="0"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Attend Meetings</a:t>
            </a:r>
            <a:r>
              <a:rPr lang="en-US" sz="2800" dirty="0"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             </a:t>
            </a:r>
            <a:endParaRPr lang="en-US" sz="2800" dirty="0"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indent="-342900">
              <a:lnSpc>
                <a:spcPct val="125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4000" b="1" dirty="0"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100 % Products use</a:t>
            </a:r>
            <a:r>
              <a:rPr lang="en-US" sz="2800" dirty="0"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</a:t>
            </a:r>
          </a:p>
          <a:p>
            <a:pPr marL="342900" indent="-342900" algn="ctr">
              <a:lnSpc>
                <a:spcPct val="125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8000" b="1" dirty="0">
                <a:solidFill>
                  <a:srgbClr val="FF0000"/>
                </a:solidFill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Power Promotion</a:t>
            </a:r>
            <a:endParaRPr lang="en-US" sz="8000" dirty="0">
              <a:solidFill>
                <a:srgbClr val="FF0000"/>
              </a:solidFill>
            </a:endParaRPr>
          </a:p>
          <a:p>
            <a:pPr marL="0" indent="0">
              <a:lnSpc>
                <a:spcPct val="125000"/>
              </a:lnSpc>
              <a:spcBef>
                <a:spcPts val="0"/>
              </a:spcBef>
              <a:buNone/>
            </a:pPr>
            <a:endParaRPr lang="en-US" sz="1800" dirty="0"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320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7E748-DEFF-136D-EA98-CFEFEE543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378691"/>
            <a:ext cx="10364451" cy="927595"/>
          </a:xfrm>
        </p:spPr>
        <p:txBody>
          <a:bodyPr>
            <a:normAutofit fontScale="90000"/>
          </a:bodyPr>
          <a:lstStyle/>
          <a:p>
            <a:r>
              <a:rPr lang="en-US" sz="56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10 Core Steps</a:t>
            </a:r>
            <a:b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5D144-7A77-8ABA-2DBE-FB45533ED2C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09409" y="998488"/>
            <a:ext cx="10363826" cy="4870467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Define the Dream</a:t>
            </a:r>
            <a:r>
              <a:rPr lang="en-US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     </a:t>
            </a:r>
            <a:endParaRPr lang="en-US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Read Books </a:t>
            </a:r>
            <a:r>
              <a:rPr lang="en-US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				  </a:t>
            </a:r>
            <a:endParaRPr lang="en-US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Listen CEP</a:t>
            </a:r>
            <a:r>
              <a:rPr lang="en-US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                      </a:t>
            </a:r>
            <a:endParaRPr lang="en-US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Attend Meetings</a:t>
            </a:r>
            <a:r>
              <a:rPr lang="en-US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             </a:t>
            </a:r>
            <a:endParaRPr lang="en-US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100 % Products use</a:t>
            </a:r>
            <a:r>
              <a:rPr lang="en-US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</a:t>
            </a:r>
            <a:r>
              <a:rPr lang="en-US" sz="28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  </a:t>
            </a:r>
            <a:endParaRPr lang="en-US" sz="28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700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Power Promotion</a:t>
            </a:r>
            <a:r>
              <a:rPr lang="en-US" sz="37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</a:t>
            </a:r>
            <a:r>
              <a:rPr lang="en-US" sz="37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</a:t>
            </a:r>
            <a:endParaRPr lang="en-US" sz="37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60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Counselling with upline</a:t>
            </a:r>
            <a:r>
              <a:rPr lang="en-US" sz="60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</a:t>
            </a:r>
            <a:endParaRPr lang="en-US" sz="6000" dirty="0"/>
          </a:p>
        </p:txBody>
      </p:sp>
      <p:pic>
        <p:nvPicPr>
          <p:cNvPr id="4" name="Picture 2" descr="D:\Download\WINNING TEAM LOGO new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20872" y="5606472"/>
            <a:ext cx="2552363" cy="500063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4133" y="378691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57640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7E748-DEFF-136D-EA98-CFEFEE543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784" y="408965"/>
            <a:ext cx="10364451" cy="684999"/>
          </a:xfrm>
        </p:spPr>
        <p:txBody>
          <a:bodyPr>
            <a:normAutofit fontScale="90000"/>
          </a:bodyPr>
          <a:lstStyle/>
          <a:p>
            <a:r>
              <a:rPr lang="en-US" sz="56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10 Core Steps</a:t>
            </a:r>
            <a:b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5D144-7A77-8ABA-2DBE-FB45533ED2C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08784" y="751464"/>
            <a:ext cx="10363826" cy="5257450"/>
          </a:xfrm>
        </p:spPr>
        <p:txBody>
          <a:bodyPr>
            <a:normAutofit/>
          </a:bodyPr>
          <a:lstStyle/>
          <a:p>
            <a:pPr marL="342900" marR="0" lvl="0" indent="-34290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Define the Dream</a:t>
            </a:r>
            <a:r>
              <a:rPr lang="en-US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     </a:t>
            </a:r>
            <a:endParaRPr lang="en-US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Read Books </a:t>
            </a:r>
            <a:r>
              <a:rPr lang="en-US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				  </a:t>
            </a:r>
            <a:endParaRPr lang="en-US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Listen CEP</a:t>
            </a:r>
            <a:r>
              <a:rPr lang="en-US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                      </a:t>
            </a:r>
            <a:endParaRPr lang="en-US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Attend Meetings</a:t>
            </a:r>
            <a:r>
              <a:rPr lang="en-US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             </a:t>
            </a:r>
            <a:endParaRPr lang="en-US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100 % Products use</a:t>
            </a:r>
            <a:r>
              <a:rPr lang="en-US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   </a:t>
            </a:r>
            <a:endParaRPr lang="en-US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Power Promotion</a:t>
            </a:r>
            <a:endParaRPr lang="en-US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37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Counselling with upline</a:t>
            </a:r>
            <a:r>
              <a:rPr lang="en-US" sz="37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</a:t>
            </a:r>
            <a:endParaRPr lang="en-US" sz="37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80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Accountability</a:t>
            </a:r>
            <a:r>
              <a:rPr lang="en-US" sz="80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</a:t>
            </a:r>
            <a:r>
              <a:rPr lang="en-US" sz="30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       </a:t>
            </a:r>
            <a:r>
              <a:rPr lang="en-US" sz="30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</a:t>
            </a:r>
            <a:endParaRPr lang="en-US" sz="30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endParaRPr lang="en-US" dirty="0"/>
          </a:p>
        </p:txBody>
      </p:sp>
      <p:pic>
        <p:nvPicPr>
          <p:cNvPr id="4" name="Picture 2" descr="D:\Download\WINNING TEAM LOGO new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20872" y="5606472"/>
            <a:ext cx="2552363" cy="500063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4133" y="378691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1440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7E748-DEFF-136D-EA98-CFEFEE543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784" y="244490"/>
            <a:ext cx="10364451" cy="688571"/>
          </a:xfrm>
        </p:spPr>
        <p:txBody>
          <a:bodyPr>
            <a:normAutofit fontScale="90000"/>
          </a:bodyPr>
          <a:lstStyle/>
          <a:p>
            <a:r>
              <a:rPr lang="en-US" sz="56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10 Core Steps</a:t>
            </a:r>
            <a:b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A5D144-7A77-8ABA-2DBE-FB45533ED2C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4087" y="582928"/>
            <a:ext cx="10363826" cy="5103844"/>
          </a:xfrm>
        </p:spPr>
        <p:txBody>
          <a:bodyPr>
            <a:normAutofit/>
          </a:bodyPr>
          <a:lstStyle/>
          <a:p>
            <a:pPr marL="342900" marR="0" lvl="0" indent="-34290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Define the Dream</a:t>
            </a:r>
            <a:r>
              <a:rPr lang="en-US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     </a:t>
            </a:r>
            <a:endParaRPr lang="en-US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Read Books </a:t>
            </a:r>
            <a:r>
              <a:rPr lang="en-US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				  </a:t>
            </a:r>
            <a:endParaRPr lang="en-US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Listen CEP</a:t>
            </a:r>
            <a:r>
              <a:rPr lang="en-US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                      </a:t>
            </a:r>
            <a:endParaRPr lang="en-US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Attend Meetings</a:t>
            </a:r>
            <a:r>
              <a:rPr lang="en-US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             </a:t>
            </a:r>
            <a:endParaRPr lang="en-US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100 % Products use</a:t>
            </a:r>
            <a:r>
              <a:rPr lang="en-US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   </a:t>
            </a:r>
            <a:endParaRPr lang="en-US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Power Promotion</a:t>
            </a:r>
            <a:endParaRPr lang="en-US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Counselling with upline</a:t>
            </a:r>
            <a:r>
              <a:rPr lang="en-US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</a:t>
            </a:r>
            <a:endParaRPr lang="en-US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40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Accountability  </a:t>
            </a:r>
            <a:r>
              <a:rPr lang="en-US" sz="28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      </a:t>
            </a:r>
            <a:r>
              <a:rPr lang="en-US" sz="2800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</a:t>
            </a:r>
            <a:endParaRPr lang="en-US" sz="2800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80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Business mentality </a:t>
            </a:r>
            <a:r>
              <a:rPr lang="hi-IN" sz="80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</a:t>
            </a:r>
            <a:r>
              <a:rPr lang="hi-IN" sz="8000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</a:t>
            </a:r>
            <a:endParaRPr lang="en-US" sz="8000" dirty="0">
              <a:solidFill>
                <a:srgbClr val="FF0000"/>
              </a:solidFill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endParaRPr lang="en-US" dirty="0"/>
          </a:p>
        </p:txBody>
      </p:sp>
      <p:pic>
        <p:nvPicPr>
          <p:cNvPr id="4" name="Picture 2" descr="D:\Download\WINNING TEAM LOGO new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20872" y="5606472"/>
            <a:ext cx="2552363" cy="500063"/>
          </a:xfrm>
          <a:prstGeom prst="rect">
            <a:avLst/>
          </a:prstGeom>
          <a:noFill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33463" y="209472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21582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845E9-08EB-7926-D059-E8472EF6D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45A6F-F33F-94F6-6592-A23D24B98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784" y="587828"/>
            <a:ext cx="10364451" cy="199337"/>
          </a:xfrm>
        </p:spPr>
        <p:txBody>
          <a:bodyPr>
            <a:noAutofit/>
          </a:bodyPr>
          <a:lstStyle/>
          <a:p>
            <a:br>
              <a:rPr lang="en-US" sz="50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</a:br>
            <a:r>
              <a:rPr lang="en-US" sz="50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10 Core Steps</a:t>
            </a:r>
            <a:br>
              <a:rPr lang="en-US" sz="5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sz="5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FE1BA-A57F-2735-FD5B-28F9435968D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1344" y="881508"/>
            <a:ext cx="11439329" cy="5687244"/>
          </a:xfrm>
        </p:spPr>
        <p:txBody>
          <a:bodyPr>
            <a:noAutofit/>
          </a:bodyPr>
          <a:lstStyle/>
          <a:p>
            <a:pPr marL="342900" marR="0" lvl="0" indent="-34290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Define the Dream</a:t>
            </a:r>
            <a:r>
              <a:rPr lang="en-US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     </a:t>
            </a:r>
            <a:endParaRPr lang="en-US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Read Books </a:t>
            </a:r>
            <a:r>
              <a:rPr lang="en-US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				  </a:t>
            </a:r>
            <a:endParaRPr lang="en-US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Listen CEP</a:t>
            </a:r>
            <a:r>
              <a:rPr lang="en-US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                      </a:t>
            </a:r>
            <a:endParaRPr lang="en-US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Attend Meetings</a:t>
            </a:r>
            <a:r>
              <a:rPr lang="en-US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             </a:t>
            </a:r>
            <a:endParaRPr lang="en-US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100 % Products use</a:t>
            </a:r>
            <a:r>
              <a:rPr lang="en-US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     </a:t>
            </a:r>
            <a:endParaRPr lang="en-US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Power P</a:t>
            </a:r>
            <a:r>
              <a:rPr lang="en-US" b="1" dirty="0">
                <a:latin typeface="Kohinoor Devanagari" panose="02000000000000000000" pitchFamily="2" charset="77"/>
                <a:ea typeface="Calibri" panose="020F0502020204030204" pitchFamily="34" charset="0"/>
              </a:rPr>
              <a:t>romotio</a:t>
            </a:r>
            <a:r>
              <a:rPr lang="en-US" b="1" dirty="0">
                <a:solidFill>
                  <a:srgbClr val="000000"/>
                </a:solidFill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n</a:t>
            </a:r>
            <a:endParaRPr lang="en-US" dirty="0"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latin typeface="Kohinoor Devanagari" panose="02000000000000000000" pitchFamily="2" charset="77"/>
                <a:ea typeface="Calibri" panose="020F0502020204030204" pitchFamily="34" charset="0"/>
              </a:rPr>
              <a:t>Counselling with upline    </a:t>
            </a: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b="1" dirty="0">
                <a:latin typeface="Kohinoor Devanagari" panose="02000000000000000000" pitchFamily="2" charset="77"/>
                <a:ea typeface="Calibri" panose="020F0502020204030204" pitchFamily="34" charset="0"/>
              </a:rPr>
              <a:t>Accountability                     </a:t>
            </a: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800" b="1" dirty="0">
                <a:latin typeface="Kohinoor Devanagari" panose="02000000000000000000" pitchFamily="2" charset="77"/>
                <a:ea typeface="Calibri" panose="020F0502020204030204" pitchFamily="34" charset="0"/>
              </a:rPr>
              <a:t>Business mentality</a:t>
            </a:r>
            <a:r>
              <a:rPr lang="en-US" sz="28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</a:t>
            </a:r>
            <a:r>
              <a:rPr lang="hi-IN" sz="28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</a:t>
            </a:r>
            <a:endParaRPr lang="en-IN" sz="2800" b="1" dirty="0">
              <a:solidFill>
                <a:srgbClr val="FF0000"/>
              </a:solidFill>
              <a:effectLst/>
              <a:latin typeface="Kohinoor Devanagari" panose="02000000000000000000" pitchFamily="2" charset="77"/>
              <a:ea typeface="Calibri" panose="020F0502020204030204" pitchFamily="34" charset="0"/>
              <a:cs typeface="Kohinoor Devanagari" panose="02000000000000000000" pitchFamily="2" charset="77"/>
            </a:endParaRPr>
          </a:p>
          <a:p>
            <a:pPr marL="342900" indent="-342900" algn="ctr">
              <a:lnSpc>
                <a:spcPct val="125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5000" b="1" dirty="0">
                <a:solidFill>
                  <a:srgbClr val="FF0000"/>
                </a:solidFill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Learnable Teachable Duplicatable</a:t>
            </a:r>
            <a:r>
              <a:rPr lang="hi-IN" sz="5000" b="1" dirty="0">
                <a:solidFill>
                  <a:srgbClr val="FF0000"/>
                </a:solidFill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</a:t>
            </a:r>
            <a:r>
              <a:rPr lang="hi-IN" sz="5000" dirty="0">
                <a:solidFill>
                  <a:srgbClr val="FF0000"/>
                </a:solidFill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</a:t>
            </a:r>
            <a:r>
              <a:rPr lang="hi-IN" sz="50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   </a:t>
            </a:r>
            <a:r>
              <a:rPr lang="hi-IN" sz="5000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Kohinoor Devanagari" panose="02000000000000000000" pitchFamily="2" charset="77"/>
              </a:rPr>
              <a:t>   </a:t>
            </a:r>
            <a:endParaRPr lang="en-US" sz="5000" dirty="0">
              <a:solidFill>
                <a:srgbClr val="FF0000"/>
              </a:solidFill>
              <a:effectLst/>
              <a:latin typeface="Kohinoor Devanagari" panose="02000000000000000000" pitchFamily="2" charset="77"/>
              <a:ea typeface="Calibri" panose="020F0502020204030204" pitchFamily="34" charset="0"/>
              <a:cs typeface="Mangal" panose="02040503050203030202" pitchFamily="18" charset="0"/>
            </a:endParaRPr>
          </a:p>
          <a:p>
            <a:endParaRPr lang="en-US" sz="2800" dirty="0"/>
          </a:p>
        </p:txBody>
      </p:sp>
      <p:pic>
        <p:nvPicPr>
          <p:cNvPr id="4" name="Picture 2" descr="D:\Download\WINNING TEAM LOGO new2.png">
            <a:extLst>
              <a:ext uri="{FF2B5EF4-FFF2-40B4-BE49-F238E27FC236}">
                <a16:creationId xmlns:a16="http://schemas.microsoft.com/office/drawing/2014/main" id="{83DF6AEF-55F7-9618-00DB-1AB8DBBE1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24442" y="6224377"/>
            <a:ext cx="2552363" cy="500063"/>
          </a:xfrm>
          <a:prstGeom prst="rect">
            <a:avLst/>
          </a:prstGeom>
          <a:noFill/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27F6A801-D62F-1F65-FB2D-F37F383476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4133" y="378691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03416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845E9-08EB-7926-D059-E8472EF6D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45A6F-F33F-94F6-6592-A23D24B98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378691"/>
            <a:ext cx="10364451" cy="899603"/>
          </a:xfrm>
        </p:spPr>
        <p:txBody>
          <a:bodyPr>
            <a:normAutofit fontScale="90000"/>
          </a:bodyPr>
          <a:lstStyle/>
          <a:p>
            <a:r>
              <a:rPr lang="en-US" sz="5600" b="1" dirty="0">
                <a:solidFill>
                  <a:srgbClr val="FF0000"/>
                </a:solidFill>
                <a:effectLst/>
                <a:latin typeface="Kohinoor Devanagari" panose="02000000000000000000" pitchFamily="2" charset="77"/>
                <a:ea typeface="Times New Roman" panose="02020603050405020304" pitchFamily="18" charset="0"/>
              </a:rPr>
              <a:t>10 Core Steps</a:t>
            </a:r>
            <a:b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FE1BA-A57F-2735-FD5B-28F9435968D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0506" y="1041907"/>
            <a:ext cx="11215395" cy="5368224"/>
          </a:xfrm>
        </p:spPr>
        <p:txBody>
          <a:bodyPr>
            <a:normAutofit/>
          </a:bodyPr>
          <a:lstStyle/>
          <a:p>
            <a:pPr marL="342900" marR="0" lvl="0" indent="-34290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500" b="1" dirty="0">
                <a:effectLst/>
                <a:latin typeface="Kohinoor Devanagari" pitchFamily="34" charset="0"/>
                <a:ea typeface="Calibri" panose="020F0502020204030204" pitchFamily="34" charset="0"/>
                <a:cs typeface="Kohinoor Devanagari" pitchFamily="34" charset="0"/>
              </a:rPr>
              <a:t>Define the Dream</a:t>
            </a:r>
            <a:r>
              <a:rPr lang="en-US" sz="2500" dirty="0">
                <a:effectLst/>
                <a:latin typeface="Kohinoor Devanagari" pitchFamily="34" charset="0"/>
                <a:ea typeface="Calibri" panose="020F0502020204030204" pitchFamily="34" charset="0"/>
                <a:cs typeface="Kohinoor Devanagari" pitchFamily="34" charset="0"/>
              </a:rPr>
              <a:t>                             		 </a:t>
            </a:r>
            <a:r>
              <a:rPr lang="en-IN" sz="2500" b="1" dirty="0">
                <a:solidFill>
                  <a:srgbClr val="FF0000"/>
                </a:solidFill>
                <a:latin typeface="Kohinoor Devanagari" pitchFamily="34" charset="0"/>
                <a:cs typeface="Kohinoor Devanagari" pitchFamily="34" charset="0"/>
              </a:rPr>
              <a:t>MOTIVATION </a:t>
            </a:r>
            <a:r>
              <a:rPr lang="en-IN" sz="2500" dirty="0">
                <a:solidFill>
                  <a:srgbClr val="FF0000"/>
                </a:solidFill>
                <a:latin typeface="Kohinoor Devanagari" pitchFamily="34" charset="0"/>
                <a:cs typeface="Kohinoor Devanagari" pitchFamily="34" charset="0"/>
              </a:rPr>
              <a:t> </a:t>
            </a:r>
            <a:endParaRPr lang="en-US" sz="2500" dirty="0">
              <a:solidFill>
                <a:srgbClr val="FF0000"/>
              </a:solidFill>
              <a:effectLst/>
              <a:latin typeface="Kohinoor Devanagari" pitchFamily="34" charset="0"/>
              <a:ea typeface="Calibri" panose="020F0502020204030204" pitchFamily="34" charset="0"/>
              <a:cs typeface="Kohinoor Devanagari" pitchFamily="34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500" b="1" dirty="0">
                <a:effectLst/>
                <a:latin typeface="Kohinoor Devanagari" pitchFamily="34" charset="0"/>
                <a:ea typeface="Calibri" panose="020F0502020204030204" pitchFamily="34" charset="0"/>
                <a:cs typeface="Kohinoor Devanagari" pitchFamily="34" charset="0"/>
              </a:rPr>
              <a:t>Read Books </a:t>
            </a:r>
            <a:r>
              <a:rPr lang="en-US" sz="2500" dirty="0">
                <a:effectLst/>
                <a:latin typeface="Kohinoor Devanagari" pitchFamily="34" charset="0"/>
                <a:ea typeface="Calibri" panose="020F0502020204030204" pitchFamily="34" charset="0"/>
                <a:cs typeface="Kohinoor Devanagari" pitchFamily="34" charset="0"/>
              </a:rPr>
              <a:t>			    	</a:t>
            </a:r>
            <a:r>
              <a:rPr lang="en-IN" sz="2500" b="1" dirty="0">
                <a:solidFill>
                  <a:schemeClr val="accent3"/>
                </a:solidFill>
                <a:latin typeface="Kohinoor Devanagari" pitchFamily="34" charset="0"/>
                <a:cs typeface="Kohinoor Devanagari" pitchFamily="34" charset="0"/>
              </a:rPr>
              <a:t>COMMITMENT &amp; growth habit</a:t>
            </a:r>
            <a:r>
              <a:rPr lang="en-IN" sz="2500" b="1" dirty="0">
                <a:latin typeface="Kohinoor Devanagari" pitchFamily="34" charset="0"/>
                <a:cs typeface="Kohinoor Devanagari" pitchFamily="34" charset="0"/>
              </a:rPr>
              <a:t> </a:t>
            </a:r>
            <a:r>
              <a:rPr lang="en-US" sz="2500" b="1" dirty="0">
                <a:effectLst/>
                <a:latin typeface="Kohinoor Devanagari" pitchFamily="34" charset="0"/>
                <a:ea typeface="Calibri" panose="020F0502020204030204" pitchFamily="34" charset="0"/>
                <a:cs typeface="Kohinoor Devanagari" pitchFamily="34" charset="0"/>
              </a:rPr>
              <a:t>  </a:t>
            </a: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500" b="1" dirty="0">
                <a:effectLst/>
                <a:latin typeface="Kohinoor Devanagari" pitchFamily="34" charset="0"/>
                <a:ea typeface="Calibri" panose="020F0502020204030204" pitchFamily="34" charset="0"/>
                <a:cs typeface="Kohinoor Devanagari" pitchFamily="34" charset="0"/>
              </a:rPr>
              <a:t>Listen CEP</a:t>
            </a:r>
            <a:r>
              <a:rPr lang="en-US" sz="2500" dirty="0">
                <a:effectLst/>
                <a:latin typeface="Kohinoor Devanagari" pitchFamily="34" charset="0"/>
                <a:ea typeface="Calibri" panose="020F0502020204030204" pitchFamily="34" charset="0"/>
                <a:cs typeface="Kohinoor Devanagari" pitchFamily="34" charset="0"/>
              </a:rPr>
              <a:t> 				</a:t>
            </a:r>
            <a:r>
              <a:rPr lang="en-IN" sz="2500" b="1" dirty="0">
                <a:solidFill>
                  <a:schemeClr val="accent3"/>
                </a:solidFill>
                <a:latin typeface="Kohinoor Devanagari" pitchFamily="34" charset="0"/>
              </a:rPr>
              <a:t>COMMITMENT &amp; growth habit</a:t>
            </a:r>
            <a:endParaRPr lang="en-US" sz="2500" b="1" dirty="0">
              <a:solidFill>
                <a:schemeClr val="accent3"/>
              </a:solidFill>
              <a:latin typeface="Kohinoor Devanagari" pitchFamily="34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500" b="1" dirty="0">
                <a:effectLst/>
                <a:latin typeface="Kohinoor Devanagari" pitchFamily="34" charset="0"/>
                <a:ea typeface="Calibri" panose="020F0502020204030204" pitchFamily="34" charset="0"/>
                <a:cs typeface="Kohinoor Devanagari" pitchFamily="34" charset="0"/>
              </a:rPr>
              <a:t>Attend Meetings</a:t>
            </a:r>
            <a:r>
              <a:rPr lang="en-US" sz="2500" dirty="0">
                <a:effectLst/>
                <a:latin typeface="Kohinoor Devanagari" pitchFamily="34" charset="0"/>
                <a:ea typeface="Calibri" panose="020F0502020204030204" pitchFamily="34" charset="0"/>
                <a:cs typeface="Kohinoor Devanagari" pitchFamily="34" charset="0"/>
              </a:rPr>
              <a:t> 			</a:t>
            </a:r>
            <a:r>
              <a:rPr lang="en-IN" sz="2500" b="1" dirty="0">
                <a:solidFill>
                  <a:schemeClr val="accent3"/>
                </a:solidFill>
                <a:latin typeface="Kohinoor Devanagari" pitchFamily="34" charset="0"/>
              </a:rPr>
              <a:t>COMMITMENT &amp; growth habit</a:t>
            </a:r>
            <a:endParaRPr lang="en-US" sz="2500" b="1" dirty="0">
              <a:solidFill>
                <a:schemeClr val="accent3"/>
              </a:solidFill>
              <a:latin typeface="Kohinoor Devanagari" pitchFamily="34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500" b="1" dirty="0">
                <a:effectLst/>
                <a:latin typeface="Kohinoor Devanagari" pitchFamily="34" charset="0"/>
                <a:ea typeface="Calibri" panose="020F0502020204030204" pitchFamily="34" charset="0"/>
                <a:cs typeface="Kohinoor Devanagari" pitchFamily="34" charset="0"/>
              </a:rPr>
              <a:t>100 % Products use</a:t>
            </a:r>
            <a:r>
              <a:rPr lang="en-US" sz="2500" dirty="0">
                <a:effectLst/>
                <a:latin typeface="Kohinoor Devanagari" pitchFamily="34" charset="0"/>
                <a:ea typeface="Calibri" panose="020F0502020204030204" pitchFamily="34" charset="0"/>
                <a:cs typeface="Kohinoor Devanagari" pitchFamily="34" charset="0"/>
              </a:rPr>
              <a:t>           </a:t>
            </a:r>
            <a:r>
              <a:rPr lang="en-IN" sz="2500" dirty="0">
                <a:latin typeface="Kohinoor Devanagari" pitchFamily="34" charset="0"/>
                <a:cs typeface="Kohinoor Devanagari" pitchFamily="34" charset="0"/>
              </a:rPr>
              <a:t>  		</a:t>
            </a:r>
            <a:r>
              <a:rPr lang="en-IN" sz="2500" dirty="0">
                <a:solidFill>
                  <a:schemeClr val="bg2">
                    <a:lumMod val="50000"/>
                  </a:schemeClr>
                </a:solidFill>
                <a:latin typeface="Kohinoor Devanagari" pitchFamily="34" charset="0"/>
                <a:cs typeface="Kohinoor Devanagari" pitchFamily="34" charset="0"/>
              </a:rPr>
              <a:t>      </a:t>
            </a:r>
            <a:r>
              <a:rPr lang="en-IN" sz="2500" b="1" dirty="0">
                <a:solidFill>
                  <a:schemeClr val="bg2">
                    <a:lumMod val="50000"/>
                  </a:schemeClr>
                </a:solidFill>
                <a:latin typeface="Kohinoor Devanagari" pitchFamily="34" charset="0"/>
                <a:cs typeface="Kohinoor Devanagari" pitchFamily="34" charset="0"/>
              </a:rPr>
              <a:t>COMMITMENT &amp; belief </a:t>
            </a:r>
            <a:endParaRPr lang="en-US" sz="2500" b="1" dirty="0">
              <a:solidFill>
                <a:schemeClr val="bg2">
                  <a:lumMod val="50000"/>
                </a:schemeClr>
              </a:solidFill>
              <a:effectLst/>
              <a:latin typeface="Kohinoor Devanagari" pitchFamily="34" charset="0"/>
              <a:ea typeface="Calibri" panose="020F0502020204030204" pitchFamily="34" charset="0"/>
              <a:cs typeface="Kohinoor Devanagari" pitchFamily="34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500" b="1" dirty="0">
                <a:solidFill>
                  <a:srgbClr val="000000"/>
                </a:solidFill>
                <a:effectLst/>
                <a:latin typeface="Kohinoor Devanagari" pitchFamily="34" charset="0"/>
                <a:ea typeface="Calibri" panose="020F0502020204030204" pitchFamily="34" charset="0"/>
                <a:cs typeface="Kohinoor Devanagari" pitchFamily="34" charset="0"/>
              </a:rPr>
              <a:t>Power P</a:t>
            </a:r>
            <a:r>
              <a:rPr lang="en-US" sz="2500" b="1" dirty="0">
                <a:latin typeface="Kohinoor Devanagari" pitchFamily="34" charset="0"/>
                <a:ea typeface="Calibri" panose="020F0502020204030204" pitchFamily="34" charset="0"/>
                <a:cs typeface="Kohinoor Devanagari" pitchFamily="34" charset="0"/>
              </a:rPr>
              <a:t>romotio</a:t>
            </a:r>
            <a:r>
              <a:rPr lang="en-US" sz="2500" b="1" dirty="0">
                <a:solidFill>
                  <a:srgbClr val="000000"/>
                </a:solidFill>
                <a:effectLst/>
                <a:latin typeface="Kohinoor Devanagari" pitchFamily="34" charset="0"/>
                <a:ea typeface="Calibri" panose="020F0502020204030204" pitchFamily="34" charset="0"/>
                <a:cs typeface="Kohinoor Devanagari" pitchFamily="34" charset="0"/>
              </a:rPr>
              <a:t>n			</a:t>
            </a:r>
            <a:r>
              <a:rPr lang="en-IN" sz="2500" dirty="0">
                <a:latin typeface="Kohinoor Devanagari" pitchFamily="34" charset="0"/>
                <a:cs typeface="Kohinoor Devanagari" pitchFamily="34" charset="0"/>
              </a:rPr>
              <a:t> 	</a:t>
            </a:r>
            <a:r>
              <a:rPr lang="en-IN" sz="2500" dirty="0">
                <a:solidFill>
                  <a:schemeClr val="accent5"/>
                </a:solidFill>
                <a:latin typeface="Kohinoor Devanagari" pitchFamily="34" charset="0"/>
                <a:cs typeface="Kohinoor Devanagari" pitchFamily="34" charset="0"/>
              </a:rPr>
              <a:t> </a:t>
            </a:r>
            <a:r>
              <a:rPr lang="en-IN" sz="2500" b="1" dirty="0">
                <a:solidFill>
                  <a:srgbClr val="C00000"/>
                </a:solidFill>
                <a:latin typeface="Kohinoor Devanagari" pitchFamily="34" charset="0"/>
                <a:cs typeface="Kohinoor Devanagari" pitchFamily="34" charset="0"/>
              </a:rPr>
              <a:t>Action </a:t>
            </a:r>
            <a:endParaRPr lang="en-US" sz="2500" b="1" dirty="0">
              <a:solidFill>
                <a:srgbClr val="C00000"/>
              </a:solidFill>
              <a:effectLst/>
              <a:latin typeface="Kohinoor Devanagari" pitchFamily="34" charset="0"/>
              <a:ea typeface="Calibri" panose="020F0502020204030204" pitchFamily="34" charset="0"/>
              <a:cs typeface="Kohinoor Devanagari" pitchFamily="34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500" b="1" dirty="0">
                <a:latin typeface="Kohinoor Devanagari" pitchFamily="34" charset="0"/>
                <a:ea typeface="Calibri" panose="020F0502020204030204" pitchFamily="34" charset="0"/>
                <a:cs typeface="Kohinoor Devanagari" pitchFamily="34" charset="0"/>
              </a:rPr>
              <a:t>Counselling with upline 			 </a:t>
            </a:r>
            <a:r>
              <a:rPr lang="en-IN" sz="2500" b="1" dirty="0">
                <a:solidFill>
                  <a:schemeClr val="accent5"/>
                </a:solidFill>
                <a:latin typeface="Kohinoor Devanagari" pitchFamily="34" charset="0"/>
                <a:cs typeface="Kohinoor Devanagari" pitchFamily="34" charset="0"/>
              </a:rPr>
              <a:t>ATTITUDE </a:t>
            </a:r>
            <a:endParaRPr lang="en-US" sz="2500" b="1" dirty="0">
              <a:solidFill>
                <a:schemeClr val="accent5"/>
              </a:solidFill>
              <a:latin typeface="Kohinoor Devanagari" pitchFamily="34" charset="0"/>
              <a:ea typeface="Calibri" panose="020F0502020204030204" pitchFamily="34" charset="0"/>
              <a:cs typeface="Kohinoor Devanagari" pitchFamily="34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500" b="1" dirty="0">
                <a:latin typeface="Kohinoor Devanagari" pitchFamily="34" charset="0"/>
                <a:ea typeface="Calibri" panose="020F0502020204030204" pitchFamily="34" charset="0"/>
                <a:cs typeface="Kohinoor Devanagari" pitchFamily="34" charset="0"/>
              </a:rPr>
              <a:t>Accountability 				</a:t>
            </a:r>
            <a:r>
              <a:rPr lang="en-US" sz="2500" b="1" dirty="0">
                <a:solidFill>
                  <a:schemeClr val="accent5"/>
                </a:solidFill>
                <a:latin typeface="Kohinoor Devanagari" pitchFamily="34" charset="0"/>
                <a:ea typeface="Calibri" panose="020F0502020204030204" pitchFamily="34" charset="0"/>
                <a:cs typeface="Kohinoor Devanagari" pitchFamily="34" charset="0"/>
              </a:rPr>
              <a:t> 	 </a:t>
            </a:r>
            <a:r>
              <a:rPr lang="en-IN" sz="2500" b="1" dirty="0">
                <a:solidFill>
                  <a:schemeClr val="accent5"/>
                </a:solidFill>
                <a:latin typeface="Kohinoor Devanagari" pitchFamily="34" charset="0"/>
                <a:cs typeface="Kohinoor Devanagari" pitchFamily="34" charset="0"/>
              </a:rPr>
              <a:t>ATTITUDE </a:t>
            </a:r>
            <a:endParaRPr lang="en-US" sz="2500" b="1" dirty="0">
              <a:solidFill>
                <a:schemeClr val="accent5"/>
              </a:solidFill>
              <a:latin typeface="Kohinoor Devanagari" pitchFamily="34" charset="0"/>
              <a:ea typeface="Calibri" panose="020F0502020204030204" pitchFamily="34" charset="0"/>
              <a:cs typeface="Kohinoor Devanagari" pitchFamily="34" charset="0"/>
            </a:endParaRPr>
          </a:p>
          <a:p>
            <a:pPr marL="342900" marR="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500" b="1" dirty="0">
                <a:latin typeface="Kohinoor Devanagari" pitchFamily="34" charset="0"/>
                <a:ea typeface="Calibri" panose="020F0502020204030204" pitchFamily="34" charset="0"/>
                <a:cs typeface="Kohinoor Devanagari" pitchFamily="34" charset="0"/>
              </a:rPr>
              <a:t>Business mentality</a:t>
            </a:r>
            <a:r>
              <a:rPr lang="en-US" sz="2500" b="1" dirty="0">
                <a:solidFill>
                  <a:srgbClr val="FF0000"/>
                </a:solidFill>
                <a:effectLst/>
                <a:latin typeface="Kohinoor Devanagari" pitchFamily="34" charset="0"/>
                <a:ea typeface="Calibri" panose="020F0502020204030204" pitchFamily="34" charset="0"/>
                <a:cs typeface="Kohinoor Devanagari" pitchFamily="34" charset="0"/>
              </a:rPr>
              <a:t> 			 	 </a:t>
            </a:r>
            <a:r>
              <a:rPr lang="en-IN" sz="2500" b="1" dirty="0">
                <a:solidFill>
                  <a:schemeClr val="accent5"/>
                </a:solidFill>
                <a:latin typeface="Kohinoor Devanagari" pitchFamily="34" charset="0"/>
                <a:cs typeface="Kohinoor Devanagari" pitchFamily="34" charset="0"/>
              </a:rPr>
              <a:t>ATTITUDE </a:t>
            </a:r>
            <a:endParaRPr lang="en-IN" sz="2500" b="1" dirty="0">
              <a:solidFill>
                <a:schemeClr val="accent5"/>
              </a:solidFill>
              <a:effectLst/>
              <a:latin typeface="Kohinoor Devanagari" pitchFamily="34" charset="0"/>
              <a:ea typeface="Calibri" panose="020F0502020204030204" pitchFamily="34" charset="0"/>
              <a:cs typeface="Kohinoor Devanagari" pitchFamily="34" charset="0"/>
            </a:endParaRPr>
          </a:p>
          <a:p>
            <a:pPr marL="342900" indent="-342900">
              <a:lnSpc>
                <a:spcPct val="125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US" sz="2500" b="1" dirty="0">
                <a:latin typeface="Kohinoor Devanagari" pitchFamily="34" charset="0"/>
                <a:ea typeface="Calibri" panose="020F0502020204030204" pitchFamily="34" charset="0"/>
                <a:cs typeface="Kohinoor Devanagari" pitchFamily="34" charset="0"/>
              </a:rPr>
              <a:t>Learnable Teachable Duplicatable</a:t>
            </a:r>
            <a:r>
              <a:rPr lang="en-US" sz="2500" b="1" dirty="0">
                <a:solidFill>
                  <a:srgbClr val="FF0000"/>
                </a:solidFill>
                <a:latin typeface="Kohinoor Devanagari" pitchFamily="34" charset="0"/>
                <a:ea typeface="Calibri" panose="020F0502020204030204" pitchFamily="34" charset="0"/>
                <a:cs typeface="Kohinoor Devanagari" pitchFamily="34" charset="0"/>
              </a:rPr>
              <a:t>	</a:t>
            </a:r>
            <a:r>
              <a:rPr lang="hi-IN" sz="2500" b="1" dirty="0">
                <a:solidFill>
                  <a:srgbClr val="FF0000"/>
                </a:solidFill>
                <a:latin typeface="Kohinoor Devanagari" pitchFamily="34" charset="0"/>
                <a:ea typeface="Calibri" panose="020F0502020204030204" pitchFamily="34" charset="0"/>
                <a:cs typeface="Kohinoor Devanagari" pitchFamily="34" charset="0"/>
              </a:rPr>
              <a:t> </a:t>
            </a:r>
            <a:r>
              <a:rPr lang="en-IN" sz="2500" b="1" dirty="0">
                <a:solidFill>
                  <a:schemeClr val="accent5"/>
                </a:solidFill>
                <a:latin typeface="Kohinoor Devanagari" pitchFamily="34" charset="0"/>
                <a:cs typeface="Kohinoor Devanagari" pitchFamily="34" charset="0"/>
              </a:rPr>
              <a:t>ATTITUDE</a:t>
            </a:r>
            <a:r>
              <a:rPr lang="en-IN" sz="2500" b="1" dirty="0">
                <a:solidFill>
                  <a:srgbClr val="FF0000"/>
                </a:solidFill>
                <a:latin typeface="Kohinoor Devanagari" pitchFamily="34" charset="0"/>
                <a:cs typeface="Kohinoor Devanagari" pitchFamily="34" charset="0"/>
              </a:rPr>
              <a:t> </a:t>
            </a:r>
            <a:r>
              <a:rPr lang="hi-IN" sz="2500" b="1" dirty="0">
                <a:solidFill>
                  <a:srgbClr val="FF0000"/>
                </a:solidFill>
                <a:latin typeface="Kohinoor Devanagari" pitchFamily="34" charset="0"/>
                <a:ea typeface="Calibri" panose="020F0502020204030204" pitchFamily="34" charset="0"/>
                <a:cs typeface="Kohinoor Devanagari" pitchFamily="34" charset="0"/>
              </a:rPr>
              <a:t>  </a:t>
            </a:r>
            <a:r>
              <a:rPr lang="hi-IN" sz="2500" dirty="0">
                <a:solidFill>
                  <a:srgbClr val="FF0000"/>
                </a:solidFill>
                <a:latin typeface="Kohinoor Devanagari" pitchFamily="34" charset="0"/>
                <a:ea typeface="Calibri" panose="020F0502020204030204" pitchFamily="34" charset="0"/>
                <a:cs typeface="Kohinoor Devanagari" pitchFamily="34" charset="0"/>
              </a:rPr>
              <a:t>   </a:t>
            </a:r>
            <a:r>
              <a:rPr lang="hi-IN" sz="2500" b="1" dirty="0">
                <a:solidFill>
                  <a:srgbClr val="FF0000"/>
                </a:solidFill>
                <a:effectLst/>
                <a:latin typeface="Kohinoor Devanagari" pitchFamily="34" charset="0"/>
                <a:ea typeface="Calibri" panose="020F0502020204030204" pitchFamily="34" charset="0"/>
                <a:cs typeface="Kohinoor Devanagari" pitchFamily="34" charset="0"/>
              </a:rPr>
              <a:t>      </a:t>
            </a:r>
            <a:r>
              <a:rPr lang="hi-IN" sz="2500" dirty="0">
                <a:solidFill>
                  <a:srgbClr val="FF0000"/>
                </a:solidFill>
                <a:effectLst/>
                <a:latin typeface="Kohinoor Devanagari" pitchFamily="34" charset="0"/>
                <a:ea typeface="Calibri" panose="020F0502020204030204" pitchFamily="34" charset="0"/>
                <a:cs typeface="Kohinoor Devanagari" pitchFamily="34" charset="0"/>
              </a:rPr>
              <a:t>   </a:t>
            </a:r>
            <a:endParaRPr lang="en-US" sz="2500" dirty="0">
              <a:solidFill>
                <a:srgbClr val="FF0000"/>
              </a:solidFill>
              <a:effectLst/>
              <a:latin typeface="Kohinoor Devanagari" pitchFamily="34" charset="0"/>
              <a:ea typeface="Calibri" panose="020F0502020204030204" pitchFamily="34" charset="0"/>
              <a:cs typeface="Kohinoor Devanagari" pitchFamily="34" charset="0"/>
            </a:endParaRPr>
          </a:p>
          <a:p>
            <a:endParaRPr lang="en-US" dirty="0">
              <a:latin typeface="Kohinoor Devanagari" pitchFamily="34" charset="0"/>
              <a:cs typeface="Kohinoor Devanagari" pitchFamily="34" charset="0"/>
            </a:endParaRPr>
          </a:p>
        </p:txBody>
      </p:sp>
      <p:pic>
        <p:nvPicPr>
          <p:cNvPr id="4" name="Picture 2" descr="D:\Download\WINNING TEAM LOGO new2.png">
            <a:extLst>
              <a:ext uri="{FF2B5EF4-FFF2-40B4-BE49-F238E27FC236}">
                <a16:creationId xmlns:a16="http://schemas.microsoft.com/office/drawing/2014/main" id="{83DF6AEF-55F7-9618-00DB-1AB8DBBE1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20872" y="5606472"/>
            <a:ext cx="2552363" cy="500063"/>
          </a:xfrm>
          <a:prstGeom prst="rect">
            <a:avLst/>
          </a:prstGeom>
          <a:noFill/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27F6A801-D62F-1F65-FB2D-F37F383476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4133" y="378691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03416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845E9-08EB-7926-D059-E8472EF6D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45A6F-F33F-94F6-6592-A23D24B985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IN" b="1" dirty="0">
                <a:solidFill>
                  <a:srgbClr val="FF0000"/>
                </a:solidFill>
              </a:rPr>
            </a:br>
            <a:r>
              <a:rPr lang="en-IN" b="1" dirty="0">
                <a:solidFill>
                  <a:srgbClr val="FF0000"/>
                </a:solidFill>
              </a:rPr>
              <a:t>S.O.A.R.</a:t>
            </a:r>
            <a:br>
              <a:rPr lang="en-IN" dirty="0"/>
            </a:br>
            <a:br>
              <a:rPr lang="en-US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4" name="Picture 2" descr="D:\Download\WINNING TEAM LOGO new2.png">
            <a:extLst>
              <a:ext uri="{FF2B5EF4-FFF2-40B4-BE49-F238E27FC236}">
                <a16:creationId xmlns:a16="http://schemas.microsoft.com/office/drawing/2014/main" id="{83DF6AEF-55F7-9618-00DB-1AB8DBBE15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20872" y="5606472"/>
            <a:ext cx="2552363" cy="500063"/>
          </a:xfrm>
          <a:prstGeom prst="rect">
            <a:avLst/>
          </a:prstGeom>
          <a:noFill/>
        </p:spPr>
      </p:pic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0" y="1539551"/>
            <a:ext cx="12101804" cy="4264090"/>
          </a:xfrm>
        </p:spPr>
        <p:txBody>
          <a:bodyPr>
            <a:normAutofit/>
          </a:bodyPr>
          <a:lstStyle/>
          <a:p>
            <a:pPr lvl="2" algn="ctr">
              <a:buFont typeface="Wingdings" pitchFamily="2" charset="2"/>
              <a:buChar char="§"/>
            </a:pPr>
            <a:r>
              <a:rPr lang="en-IN" sz="2800" b="1" dirty="0"/>
              <a:t>System + Ownership + Action + Results</a:t>
            </a:r>
          </a:p>
          <a:p>
            <a:pPr lvl="2" algn="ctr">
              <a:buNone/>
            </a:pPr>
            <a:br>
              <a:rPr lang="en-IN" sz="2000" dirty="0"/>
            </a:br>
            <a:r>
              <a:rPr lang="en-IN" sz="4000" dirty="0"/>
              <a:t> You rise when you SOAR –  </a:t>
            </a:r>
          </a:p>
          <a:p>
            <a:pPr lvl="2" algn="ctr">
              <a:buNone/>
            </a:pPr>
            <a:r>
              <a:rPr lang="en-IN" sz="4000" dirty="0">
                <a:solidFill>
                  <a:srgbClr val="FF0000"/>
                </a:solidFill>
              </a:rPr>
              <a:t>follow the system, take ownership,  </a:t>
            </a:r>
          </a:p>
          <a:p>
            <a:pPr lvl="2" algn="ctr">
              <a:buNone/>
            </a:pPr>
            <a:r>
              <a:rPr lang="en-IN" sz="4000" dirty="0">
                <a:solidFill>
                  <a:srgbClr val="FF0000"/>
                </a:solidFill>
              </a:rPr>
              <a:t>act daily, and measure results</a:t>
            </a:r>
            <a:r>
              <a:rPr lang="en-IN" sz="4000" dirty="0"/>
              <a:t>.</a:t>
            </a:r>
          </a:p>
          <a:p>
            <a:endParaRPr lang="en-IN" dirty="0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27F6A801-D62F-1F65-FB2D-F37F383476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4133" y="378691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03416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14565" y="2610919"/>
            <a:ext cx="82111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8000" dirty="0">
                <a:latin typeface="Kohinoor Devanagari" pitchFamily="34" charset="0"/>
                <a:cs typeface="Kohinoor Devanagari" pitchFamily="34" charset="0"/>
              </a:rPr>
              <a:t>		</a:t>
            </a:r>
            <a:r>
              <a:rPr lang="en-IN" sz="8000" b="1" dirty="0">
                <a:latin typeface="Kohinoor Devanagari" pitchFamily="34" charset="0"/>
                <a:cs typeface="Kohinoor Devanagari" pitchFamily="34" charset="0"/>
              </a:rPr>
              <a:t>THANK YOU</a:t>
            </a:r>
          </a:p>
        </p:txBody>
      </p:sp>
      <p:pic>
        <p:nvPicPr>
          <p:cNvPr id="8" name="Picture 2" descr="D:\Download\WINNING TEAM LOGO new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20872" y="5606472"/>
            <a:ext cx="2552363" cy="500063"/>
          </a:xfrm>
          <a:prstGeom prst="rect">
            <a:avLst/>
          </a:prstGeom>
          <a:noFill/>
        </p:spPr>
      </p:pic>
      <p:pic>
        <p:nvPicPr>
          <p:cNvPr id="2" name="Picture 3">
            <a:extLst>
              <a:ext uri="{FF2B5EF4-FFF2-40B4-BE49-F238E27FC236}">
                <a16:creationId xmlns:a16="http://schemas.microsoft.com/office/drawing/2014/main" id="{6FB0B052-3FA3-9DD9-7377-00B2F5BAE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4133" y="378691"/>
            <a:ext cx="709468" cy="40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897520770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241</TotalTime>
  <Words>364</Words>
  <Application>Microsoft Office PowerPoint</Application>
  <PresentationFormat>Widescreen</PresentationFormat>
  <Paragraphs>84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Kohinoor Devanagari</vt:lpstr>
      <vt:lpstr>Times New Roman</vt:lpstr>
      <vt:lpstr>Tw Cen MT</vt:lpstr>
      <vt:lpstr>Wingdings</vt:lpstr>
      <vt:lpstr>Droplet</vt:lpstr>
      <vt:lpstr> 10 Core Steps </vt:lpstr>
      <vt:lpstr>10 Core Steps </vt:lpstr>
      <vt:lpstr>10 Core Steps </vt:lpstr>
      <vt:lpstr>10 Core Steps </vt:lpstr>
      <vt:lpstr>10 Core Steps </vt:lpstr>
      <vt:lpstr>10 Core Steps </vt:lpstr>
      <vt:lpstr>10 Core Steps </vt:lpstr>
      <vt:lpstr>10 Core Steps </vt:lpstr>
      <vt:lpstr>10 Core Steps </vt:lpstr>
      <vt:lpstr>10 Core Steps </vt:lpstr>
      <vt:lpstr> 10 Core Steps </vt:lpstr>
      <vt:lpstr>10 Core Steps </vt:lpstr>
      <vt:lpstr> S.O.A.R.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Core Steps </dc:title>
  <dc:creator>Microsoft Office User</dc:creator>
  <cp:lastModifiedBy>KUNDAN KOLI</cp:lastModifiedBy>
  <cp:revision>38</cp:revision>
  <dcterms:created xsi:type="dcterms:W3CDTF">2025-06-21T04:38:17Z</dcterms:created>
  <dcterms:modified xsi:type="dcterms:W3CDTF">2025-07-03T07:52:01Z</dcterms:modified>
</cp:coreProperties>
</file>